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9" r:id="rId3"/>
    <p:sldId id="259" r:id="rId4"/>
    <p:sldId id="266" r:id="rId5"/>
    <p:sldId id="274" r:id="rId6"/>
    <p:sldId id="271" r:id="rId7"/>
    <p:sldId id="272" r:id="rId8"/>
    <p:sldId id="258" r:id="rId9"/>
    <p:sldId id="260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90" autoAdjust="0"/>
    <p:restoredTop sz="94660"/>
  </p:normalViewPr>
  <p:slideViewPr>
    <p:cSldViewPr>
      <p:cViewPr>
        <p:scale>
          <a:sx n="75" d="100"/>
          <a:sy n="75" d="100"/>
        </p:scale>
        <p:origin x="-95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7D6BC-9CA0-46E7-BAE2-973C04C33E30}" type="datetimeFigureOut">
              <a:rPr lang="th-TH" smtClean="0"/>
              <a:pPr/>
              <a:t>31/05/58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2EEE2-0305-49A8-9D1A-CDA176603431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47108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956326-31AB-44A0-87E1-B1741CCC6748}" type="slidenum">
              <a:rPr lang="en-US" smtClean="0">
                <a:latin typeface="Arial" pitchFamily="34" charset="0"/>
                <a:cs typeface="Cordia New" pitchFamily="34" charset="-34"/>
              </a:rPr>
              <a:pPr/>
              <a:t>1</a:t>
            </a:fld>
            <a:endParaRPr lang="th-TH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th-TH" smtClean="0"/>
          </a:p>
        </p:txBody>
      </p:sp>
      <p:sp>
        <p:nvSpPr>
          <p:cNvPr id="38916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9D1F2D-3EAA-4E3F-B359-39574F662AE0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703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3853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600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585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5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164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595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19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130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349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1388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97D65-57A7-489B-B43F-E2024697AC76}" type="datetimeFigureOut">
              <a:rPr lang="en-US" smtClean="0"/>
              <a:pPr/>
              <a:t>31/05/2015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8A5F7-1770-4D81-8F47-3A87EFFDB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753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iriratann2008@hotmail.co.th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/>
          <a:srcRect r="7812"/>
          <a:stretch>
            <a:fillRect/>
          </a:stretch>
        </p:blipFill>
        <p:spPr bwMode="auto">
          <a:xfrm>
            <a:off x="685800" y="609600"/>
            <a:ext cx="73914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สี่เหลี่ยมผืนผ้า 2"/>
          <p:cNvSpPr/>
          <p:nvPr/>
        </p:nvSpPr>
        <p:spPr>
          <a:xfrm>
            <a:off x="642938" y="285750"/>
            <a:ext cx="6500812" cy="17173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th-TH" sz="4400" b="1" dirty="0">
                <a:solidFill>
                  <a:srgbClr val="FF00FF"/>
                </a:solidFill>
                <a:latin typeface="Angsana New" pitchFamily="18" charset="-34"/>
              </a:rPr>
              <a:t>  </a:t>
            </a:r>
          </a:p>
          <a:p>
            <a:pPr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th-TH" sz="8800" b="1" dirty="0">
                <a:solidFill>
                  <a:srgbClr val="FF00FF"/>
                </a:solidFill>
                <a:latin typeface="Angsana New" pitchFamily="18" charset="-34"/>
              </a:rPr>
              <a:t>               </a:t>
            </a:r>
            <a:endParaRPr lang="en-US" sz="8800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209800" y="45720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8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ชื่อผู้ติดต่อ นางสาวปริยา ใจกล้า	</a:t>
            </a:r>
          </a:p>
          <a:p>
            <a:r>
              <a:rPr lang="th-TH" sz="28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กลุ่มงาน ผู้ป่วยนอก กลุ่มการพยาบาล</a:t>
            </a:r>
          </a:p>
          <a:p>
            <a:r>
              <a:rPr lang="th-TH" sz="28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โทรศัพท์	  054-409000 ต่อ 1327 </a:t>
            </a:r>
            <a:endParaRPr lang="en-US" sz="2800" b="1" dirty="0" smtClean="0">
              <a:solidFill>
                <a:schemeClr val="accent4">
                  <a:lumMod val="75000"/>
                </a:schemeClr>
              </a:solidFill>
              <a:latin typeface="+mj-lt"/>
            </a:endParaRPr>
          </a:p>
          <a:p>
            <a:r>
              <a:rPr lang="th-TH" sz="2800" b="1" u="sng" dirty="0" smtClean="0">
                <a:solidFill>
                  <a:schemeClr val="accent4">
                    <a:lumMod val="75000"/>
                  </a:schemeClr>
                </a:solidFill>
                <a:latin typeface="+mj-lt"/>
                <a:hlinkClick r:id="rId4"/>
              </a:rPr>
              <a:t>อีเมล์</a:t>
            </a:r>
            <a:r>
              <a:rPr lang="th-TH" sz="2800" b="1" u="sng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u="sng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pariya2009@hotmail.co.th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002060"/>
                </a:solidFill>
              </a:rPr>
              <a:t>ประเด็นการพัฒนาต่อเนื่อง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th-TH" b="1" dirty="0" smtClean="0">
                <a:solidFill>
                  <a:srgbClr val="0070C0"/>
                </a:solidFill>
              </a:rPr>
              <a:t>1. พัฒนาระบบบริการ </a:t>
            </a:r>
            <a:r>
              <a:rPr lang="en-US" b="1" dirty="0" smtClean="0">
                <a:solidFill>
                  <a:srgbClr val="0070C0"/>
                </a:solidFill>
              </a:rPr>
              <a:t>VCT </a:t>
            </a:r>
            <a:r>
              <a:rPr lang="th-TH" b="1" dirty="0" smtClean="0">
                <a:solidFill>
                  <a:srgbClr val="0070C0"/>
                </a:solidFill>
              </a:rPr>
              <a:t>ทุกหน่วยงาน ในโรงพยาบาล</a:t>
            </a:r>
          </a:p>
          <a:p>
            <a:pPr>
              <a:buNone/>
            </a:pPr>
            <a:r>
              <a:rPr lang="th-TH" b="1" dirty="0" smtClean="0">
                <a:solidFill>
                  <a:srgbClr val="0070C0"/>
                </a:solidFill>
              </a:rPr>
              <a:t>       และรพสต</a:t>
            </a:r>
          </a:p>
          <a:p>
            <a:pPr>
              <a:buNone/>
            </a:pPr>
            <a:r>
              <a:rPr lang="th-TH" b="1" dirty="0" smtClean="0">
                <a:solidFill>
                  <a:srgbClr val="0070C0"/>
                </a:solidFill>
              </a:rPr>
              <a:t>2.การใช้ประโยชน์จากการวิเคราะห์ข้อมูล ระบบสาระสนเทศ </a:t>
            </a:r>
            <a:r>
              <a:rPr lang="en-US" b="1" dirty="0" smtClean="0">
                <a:solidFill>
                  <a:srgbClr val="0070C0"/>
                </a:solidFill>
              </a:rPr>
              <a:t>HIV,TB</a:t>
            </a:r>
          </a:p>
          <a:p>
            <a:pPr>
              <a:buNone/>
            </a:pPr>
            <a:r>
              <a:rPr lang="en-US" b="1" dirty="0" smtClean="0">
                <a:solidFill>
                  <a:srgbClr val="0070C0"/>
                </a:solidFill>
              </a:rPr>
              <a:t>3.</a:t>
            </a:r>
            <a:r>
              <a:rPr lang="th-TH" b="1" dirty="0" smtClean="0">
                <a:solidFill>
                  <a:srgbClr val="0070C0"/>
                </a:solidFill>
              </a:rPr>
              <a:t>พัฒนาศักยภาพเครือข่าย เพื่อค้นหา </a:t>
            </a:r>
            <a:r>
              <a:rPr lang="en-US" b="1" dirty="0" smtClean="0">
                <a:solidFill>
                  <a:srgbClr val="0070C0"/>
                </a:solidFill>
              </a:rPr>
              <a:t>New case HIV , TB</a:t>
            </a:r>
          </a:p>
          <a:p>
            <a:pPr>
              <a:buNone/>
            </a:pPr>
            <a:r>
              <a:rPr lang="en-US" b="1" dirty="0" smtClean="0">
                <a:solidFill>
                  <a:srgbClr val="0070C0"/>
                </a:solidFill>
              </a:rPr>
              <a:t>4. </a:t>
            </a:r>
            <a:r>
              <a:rPr lang="th-TH" b="1" dirty="0" smtClean="0">
                <a:solidFill>
                  <a:srgbClr val="0070C0"/>
                </a:solidFill>
              </a:rPr>
              <a:t>คิดค้น นวัตกรรม / </a:t>
            </a:r>
            <a:r>
              <a:rPr lang="en-US" b="1" dirty="0" smtClean="0">
                <a:solidFill>
                  <a:srgbClr val="0070C0"/>
                </a:solidFill>
              </a:rPr>
              <a:t> R to R 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266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ตัวแทนหมายเลขภาพนิ่ง 2"/>
          <p:cNvSpPr>
            <a:spLocks noGrp="1"/>
          </p:cNvSpPr>
          <p:nvPr>
            <p:ph type="sldNum" sz="quarter" idx="12"/>
          </p:nvPr>
        </p:nvSpPr>
        <p:spPr bwMode="auto">
          <a:xfrm>
            <a:off x="1143000" y="5486400"/>
            <a:ext cx="5867400" cy="10668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th-TH" sz="3200" b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            </a:t>
            </a:r>
          </a:p>
          <a:p>
            <a:pPr algn="l"/>
            <a:endParaRPr lang="en-US" sz="2400" b="1" smtClean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  <a:p>
            <a:endParaRPr lang="th-TH" sz="2400" b="1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219" name="Text Box 4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5486400"/>
            <a:ext cx="4325938" cy="9144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Cordia New" pitchFamily="34" charset="-34"/>
              </a:rPr>
              <a:t>เริ่มก่อตั้ง</a:t>
            </a:r>
            <a:r>
              <a:rPr lang="en-US" sz="28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  </a:t>
            </a:r>
            <a:r>
              <a:rPr lang="th-TH" sz="2800" b="1" dirty="0" smtClean="0">
                <a:solidFill>
                  <a:srgbClr val="002060"/>
                </a:solidFill>
                <a:latin typeface="Cordia New" pitchFamily="34" charset="-34"/>
              </a:rPr>
              <a:t>6 กรกฎาคม 2503</a:t>
            </a:r>
            <a:endParaRPr lang="en-US" sz="2800" b="1" dirty="0" smtClean="0">
              <a:solidFill>
                <a:srgbClr val="002060"/>
              </a:solidFill>
              <a:latin typeface="Cordia New" pitchFamily="34" charset="-34"/>
              <a:cs typeface="Cordia New" pitchFamily="34" charset="-34"/>
            </a:endParaRPr>
          </a:p>
          <a:p>
            <a:pPr eaLnBrk="1" hangingPunct="1">
              <a:buFont typeface="Arial" pitchFamily="34" charset="0"/>
              <a:buNone/>
            </a:pPr>
            <a:endParaRPr lang="en-US" sz="2800" b="1" dirty="0" smtClean="0">
              <a:solidFill>
                <a:srgbClr val="0000FF"/>
              </a:solidFill>
              <a:latin typeface="Cordia New" pitchFamily="34" charset="-34"/>
              <a:cs typeface="Cordia New" pitchFamily="34" charset="-34"/>
            </a:endParaRPr>
          </a:p>
          <a:p>
            <a:pPr eaLnBrk="1" hangingPunct="1"/>
            <a:endParaRPr lang="th-TH" sz="2000" b="1" dirty="0" smtClean="0">
              <a:solidFill>
                <a:srgbClr val="EAEAEA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/>
            <a:endParaRPr lang="th-TH" sz="2000" b="1" dirty="0" smtClean="0">
              <a:solidFill>
                <a:srgbClr val="EAEAEA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542925" y="228600"/>
            <a:ext cx="8159750" cy="1143000"/>
          </a:xfrm>
          <a:prstGeom prst="flowChartAlternateProcess">
            <a:avLst/>
          </a:prstGeom>
          <a:noFill/>
          <a:ln w="38100">
            <a:noFill/>
            <a:miter lim="800000"/>
            <a:headEnd/>
            <a:tailEnd/>
          </a:ln>
          <a:effectLst>
            <a:prstShdw prst="shdw18" dist="17961" dir="13500000">
              <a:srgbClr val="FFFFC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               </a:t>
            </a:r>
            <a:r>
              <a:rPr lang="en-US" sz="44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Chiangkham</a:t>
            </a:r>
            <a:r>
              <a:rPr lang="en-US" sz="4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 </a:t>
            </a:r>
            <a:r>
              <a:rPr 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gsana New" pitchFamily="18" charset="-34"/>
              </a:rPr>
              <a:t>Hospital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 smtClean="0">
                <a:solidFill>
                  <a:srgbClr val="FF00FF"/>
                </a:solidFill>
                <a:latin typeface="Angsana New" pitchFamily="18" charset="-34"/>
              </a:rPr>
              <a:t>     ตั้งอยู่ </a:t>
            </a:r>
            <a:r>
              <a:rPr lang="th-TH" sz="3200" b="1" dirty="0">
                <a:solidFill>
                  <a:srgbClr val="FF00FF"/>
                </a:solidFill>
                <a:latin typeface="Angsana New" pitchFamily="18" charset="-34"/>
              </a:rPr>
              <a:t>เลขที่ 244  ม.4 ต.</a:t>
            </a:r>
            <a:r>
              <a:rPr lang="th-TH" sz="3200" b="1" dirty="0" err="1">
                <a:solidFill>
                  <a:srgbClr val="FF00FF"/>
                </a:solidFill>
                <a:latin typeface="Angsana New" pitchFamily="18" charset="-34"/>
              </a:rPr>
              <a:t>หย่</a:t>
            </a:r>
            <a:r>
              <a:rPr lang="th-TH" sz="3200" b="1" dirty="0">
                <a:solidFill>
                  <a:srgbClr val="FF00FF"/>
                </a:solidFill>
                <a:latin typeface="Angsana New" pitchFamily="18" charset="-34"/>
              </a:rPr>
              <a:t>วน  อ.เชียงคำ   จ.พะเยา</a:t>
            </a:r>
          </a:p>
        </p:txBody>
      </p:sp>
      <p:sp>
        <p:nvSpPr>
          <p:cNvPr id="8200" name="Text Box 4"/>
          <p:cNvSpPr txBox="1">
            <a:spLocks noChangeArrowheads="1"/>
          </p:cNvSpPr>
          <p:nvPr/>
        </p:nvSpPr>
        <p:spPr bwMode="auto">
          <a:xfrm>
            <a:off x="4143375" y="5486400"/>
            <a:ext cx="47974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469900" indent="-4699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lang="th-TH" sz="3200" b="1" dirty="0" smtClean="0">
                <a:solidFill>
                  <a:srgbClr val="0070C0"/>
                </a:solidFill>
                <a:latin typeface="Cordia New" pitchFamily="34" charset="-34"/>
                <a:cs typeface="+mn-cs"/>
              </a:rPr>
              <a:t> </a:t>
            </a:r>
            <a:r>
              <a:rPr lang="th-TH" sz="3200" b="1" dirty="0" smtClean="0">
                <a:solidFill>
                  <a:srgbClr val="002060"/>
                </a:solidFill>
                <a:latin typeface="Cordia New" pitchFamily="34" charset="-34"/>
                <a:cs typeface="+mn-cs"/>
              </a:rPr>
              <a:t>โรงพยาบาลทั่วไป ขนาด </a:t>
            </a:r>
            <a:r>
              <a:rPr lang="en-US" sz="3200" b="1" dirty="0" smtClean="0">
                <a:solidFill>
                  <a:srgbClr val="002060"/>
                </a:solidFill>
                <a:latin typeface="Cordia New" pitchFamily="34" charset="-34"/>
                <a:cs typeface="+mn-cs"/>
              </a:rPr>
              <a:t>225 </a:t>
            </a:r>
            <a:r>
              <a:rPr lang="th-TH" sz="3200" b="1" dirty="0" smtClean="0">
                <a:solidFill>
                  <a:srgbClr val="002060"/>
                </a:solidFill>
                <a:latin typeface="Cordia New" pitchFamily="34" charset="-34"/>
                <a:cs typeface="+mn-cs"/>
              </a:rPr>
              <a:t>เตียง</a:t>
            </a:r>
            <a:endParaRPr lang="en-US" sz="3200" b="1" dirty="0" smtClean="0">
              <a:solidFill>
                <a:srgbClr val="002060"/>
              </a:solidFill>
              <a:latin typeface="Cordia New" pitchFamily="34" charset="-34"/>
              <a:cs typeface="+mn-cs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o"/>
              <a:defRPr/>
            </a:pPr>
            <a:endParaRPr lang="th-TH" sz="2000" dirty="0">
              <a:solidFill>
                <a:srgbClr val="EAEAEA"/>
              </a:solidFill>
              <a:latin typeface="Tahoma" pitchFamily="34" charset="0"/>
              <a:cs typeface="+mn-cs"/>
            </a:endParaRP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905000"/>
            <a:ext cx="586740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lvl="0"/>
            <a:r>
              <a:rPr lang="th-TH" sz="4000" b="1" dirty="0">
                <a:solidFill>
                  <a:srgbClr val="002060"/>
                </a:solidFill>
              </a:rPr>
              <a:t>บริบท / ภาพรวม / สภาพ</a:t>
            </a:r>
            <a:r>
              <a:rPr lang="th-TH" sz="4000" b="1" dirty="0" smtClean="0">
                <a:solidFill>
                  <a:srgbClr val="002060"/>
                </a:solidFill>
              </a:rPr>
              <a:t>ปัญหา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593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r>
              <a:rPr lang="th-TH" dirty="0" smtClean="0"/>
              <a:t>		</a:t>
            </a:r>
            <a:r>
              <a:rPr lang="th-TH" sz="2800" b="1" dirty="0" smtClean="0">
                <a:solidFill>
                  <a:srgbClr val="002060"/>
                </a:solidFill>
              </a:rPr>
              <a:t>วัณโรคเป็นสาเหตุการเจ็บป่วยและการตายสูงสุดในผู้ป่วย </a:t>
            </a:r>
            <a:r>
              <a:rPr lang="en-US" sz="2800" b="1" dirty="0" smtClean="0">
                <a:solidFill>
                  <a:srgbClr val="002060"/>
                </a:solidFill>
              </a:rPr>
              <a:t>HIV </a:t>
            </a:r>
            <a:r>
              <a:rPr lang="th-TH" sz="2800" b="1" dirty="0" smtClean="0">
                <a:solidFill>
                  <a:srgbClr val="002060"/>
                </a:solidFill>
              </a:rPr>
              <a:t>โดยเฉพาะในประเทศที่กำลังพัฒนา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</a:rPr>
              <a:t>อุบัติการณ์ของการพบการติดเชื้อ </a:t>
            </a:r>
            <a:r>
              <a:rPr lang="en-US" sz="2800" b="1" dirty="0" smtClean="0">
                <a:solidFill>
                  <a:srgbClr val="002060"/>
                </a:solidFill>
              </a:rPr>
              <a:t>HIV </a:t>
            </a:r>
            <a:r>
              <a:rPr lang="th-TH" sz="2800" b="1" dirty="0" smtClean="0">
                <a:solidFill>
                  <a:srgbClr val="002060"/>
                </a:solidFill>
              </a:rPr>
              <a:t>ในคนที่เป็นวัณโรค ขึ้นอยู่กับพื้นที่ที่มีการระบาดของ </a:t>
            </a:r>
            <a:r>
              <a:rPr lang="en-US" sz="2800" b="1" dirty="0" smtClean="0">
                <a:solidFill>
                  <a:srgbClr val="002060"/>
                </a:solidFill>
              </a:rPr>
              <a:t>HIV </a:t>
            </a:r>
            <a:r>
              <a:rPr lang="th-TH" sz="2800" b="1" dirty="0" smtClean="0">
                <a:solidFill>
                  <a:srgbClr val="002060"/>
                </a:solidFill>
              </a:rPr>
              <a:t>จังหวัด พะเยาถือเป็นพื้นที่ ที่มีการระบาดของ</a:t>
            </a:r>
            <a:r>
              <a:rPr lang="en-US" sz="2800" b="1" dirty="0" smtClean="0">
                <a:solidFill>
                  <a:srgbClr val="002060"/>
                </a:solidFill>
              </a:rPr>
              <a:t>HIV </a:t>
            </a:r>
            <a:r>
              <a:rPr lang="th-TH" sz="2800" b="1" dirty="0" smtClean="0">
                <a:solidFill>
                  <a:srgbClr val="002060"/>
                </a:solidFill>
              </a:rPr>
              <a:t>สูงจังหวัดหนึ่งในประเทศไทย ซึ่งมีผู้ติดเชื้อเอดส์มากเป็นอันดับ 4 รองจากจังหวัดภูเก็ต, จันทบุรี และระยอง โดยเฉพาะอำเภอ เชียงคำและภูซาง มีผู้ติดเชื้อ</a:t>
            </a:r>
            <a:r>
              <a:rPr lang="en-US" sz="2800" b="1" dirty="0" smtClean="0">
                <a:solidFill>
                  <a:srgbClr val="002060"/>
                </a:solidFill>
              </a:rPr>
              <a:t>HIV</a:t>
            </a:r>
            <a:r>
              <a:rPr lang="th-TH" sz="2800" b="1" dirty="0" smtClean="0">
                <a:solidFill>
                  <a:srgbClr val="002060"/>
                </a:solidFill>
              </a:rPr>
              <a:t>และ</a:t>
            </a:r>
            <a:r>
              <a:rPr lang="en-US" sz="2800" b="1" dirty="0" smtClean="0">
                <a:solidFill>
                  <a:srgbClr val="002060"/>
                </a:solidFill>
              </a:rPr>
              <a:t>Tb </a:t>
            </a:r>
            <a:r>
              <a:rPr lang="th-TH" sz="2800" b="1" dirty="0" smtClean="0">
                <a:solidFill>
                  <a:srgbClr val="002060"/>
                </a:solidFill>
              </a:rPr>
              <a:t>ดังนี้ </a:t>
            </a:r>
            <a:endParaRPr lang="th-TH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th-TH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1524000" y="4038600"/>
          <a:ext cx="6096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th-TH" dirty="0" smtClean="0"/>
                    </a:p>
                    <a:p>
                      <a:pPr algn="ctr"/>
                      <a:r>
                        <a:rPr lang="th-TH" dirty="0" smtClean="0"/>
                        <a:t>ปี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ผู้ป่วย </a:t>
                      </a:r>
                      <a:r>
                        <a:rPr lang="en-US" dirty="0" smtClean="0"/>
                        <a:t>HIV</a:t>
                      </a:r>
                      <a:r>
                        <a:rPr lang="th-TH" dirty="0" smtClean="0"/>
                        <a:t> รายเก่า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ผู้ป่วย </a:t>
                      </a:r>
                      <a:r>
                        <a:rPr lang="en-US" dirty="0" smtClean="0"/>
                        <a:t>HIV</a:t>
                      </a:r>
                    </a:p>
                    <a:p>
                      <a:pPr algn="ctr"/>
                      <a:r>
                        <a:rPr lang="th-TH" dirty="0" smtClean="0"/>
                        <a:t>รายใหม่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ผู้ป่วยวัณโรค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/>
                        <a:t>ผู้ป่วย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HIV/TB</a:t>
                      </a:r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latin typeface="+mn-lt"/>
                        </a:rPr>
                        <a:t>2555</a:t>
                      </a:r>
                      <a:endParaRPr lang="th-TH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1397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80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132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28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latin typeface="+mn-lt"/>
                        </a:rPr>
                        <a:t>2556</a:t>
                      </a:r>
                      <a:endParaRPr lang="th-TH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1478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90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106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27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latin typeface="+mn-lt"/>
                        </a:rPr>
                        <a:t>2557</a:t>
                      </a:r>
                      <a:endParaRPr lang="th-TH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1578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91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135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24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b="1" dirty="0" smtClean="0">
                          <a:latin typeface="+mn-lt"/>
                        </a:rPr>
                        <a:t>2558</a:t>
                      </a:r>
                      <a:endParaRPr lang="th-TH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1593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34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92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cs typeface="+mn-cs"/>
                        </a:rPr>
                        <a:t>8</a:t>
                      </a:r>
                      <a:endParaRPr lang="th-TH" dirty="0"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359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h-TH" sz="2400" b="1" dirty="0" smtClean="0">
                <a:solidFill>
                  <a:srgbClr val="000000"/>
                </a:solidFill>
                <a:cs typeface="Cordia New" pitchFamily="34" charset="-34"/>
              </a:rPr>
              <a:t/>
            </a:r>
            <a:br>
              <a:rPr lang="th-TH" sz="2400" b="1" dirty="0" smtClean="0">
                <a:solidFill>
                  <a:srgbClr val="000000"/>
                </a:solidFill>
                <a:cs typeface="Cordia New" pitchFamily="34" charset="-34"/>
              </a:rPr>
            </a:br>
            <a:r>
              <a:rPr lang="th-TH" sz="3100" b="1" dirty="0" smtClean="0">
                <a:solidFill>
                  <a:schemeClr val="bg1"/>
                </a:solidFill>
                <a:cs typeface="Cordia New" pitchFamily="34" charset="-34"/>
              </a:rPr>
              <a:t>จำนวนผู้ป่วยเอชไอวีผู้ใหญ่ที่ลงทะเบียนรับบริการในโรงพยาบาลเชียงคำ</a:t>
            </a:r>
            <a:r>
              <a:rPr lang="th-TH" sz="3600" b="1" dirty="0" smtClean="0">
                <a:solidFill>
                  <a:schemeClr val="bg1"/>
                </a:solidFill>
                <a:cs typeface="Cordia New" pitchFamily="34" charset="-34"/>
              </a:rPr>
              <a:t> </a:t>
            </a:r>
            <a:br>
              <a:rPr lang="th-TH" sz="3600" b="1" dirty="0" smtClean="0">
                <a:solidFill>
                  <a:schemeClr val="bg1"/>
                </a:solidFill>
                <a:cs typeface="Cordia New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cs typeface="Cordia New" pitchFamily="34" charset="-34"/>
              </a:rPr>
              <a:t>ตั้งแต่ปี </a:t>
            </a:r>
            <a:r>
              <a:rPr lang="en-US" sz="3600" b="1" dirty="0" smtClean="0">
                <a:solidFill>
                  <a:schemeClr val="bg1"/>
                </a:solidFill>
                <a:cs typeface="Angsana New" pitchFamily="18" charset="-34"/>
              </a:rPr>
              <a:t>2548 - 2558</a:t>
            </a:r>
            <a:r>
              <a:rPr lang="th-TH" sz="3600" b="1" dirty="0" smtClean="0">
                <a:solidFill>
                  <a:schemeClr val="bg1"/>
                </a:solidFill>
                <a:cs typeface="Cordia New" pitchFamily="34" charset="-34"/>
              </a:rPr>
              <a:t/>
            </a:r>
            <a:br>
              <a:rPr lang="th-TH" sz="3600" b="1" dirty="0" smtClean="0">
                <a:solidFill>
                  <a:schemeClr val="bg1"/>
                </a:solidFill>
                <a:cs typeface="Cordia New" pitchFamily="34" charset="-34"/>
              </a:rPr>
            </a:br>
            <a:endParaRPr lang="th-TH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2050" name="ตัวแทนเนื้อหา 3"/>
          <p:cNvGraphicFramePr>
            <a:graphicFrameLocks noGrp="1"/>
          </p:cNvGraphicFramePr>
          <p:nvPr>
            <p:ph idx="1"/>
          </p:nvPr>
        </p:nvGraphicFramePr>
        <p:xfrm>
          <a:off x="539750" y="1628775"/>
          <a:ext cx="8166100" cy="4440238"/>
        </p:xfrm>
        <a:graphic>
          <a:graphicData uri="http://schemas.openxmlformats.org/presentationml/2006/ole">
            <p:oleObj spid="_x0000_s1026" name="Worksheet" r:id="rId3" imgW="8162870" imgH="4438569" progId="Excel.Sheet.8">
              <p:embed/>
            </p:oleObj>
          </a:graphicData>
        </a:graphic>
      </p:graphicFrame>
      <p:sp>
        <p:nvSpPr>
          <p:cNvPr id="2052" name="สี่เหลี่ยมผืนผ้า 4"/>
          <p:cNvSpPr>
            <a:spLocks noChangeArrowheads="1"/>
          </p:cNvSpPr>
          <p:nvPr/>
        </p:nvSpPr>
        <p:spPr bwMode="auto">
          <a:xfrm>
            <a:off x="3286125" y="6286500"/>
            <a:ext cx="48371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600"/>
              <a:t>ข้อมูลจาก</a:t>
            </a:r>
            <a:r>
              <a:rPr lang="en-US" sz="1600"/>
              <a:t> National  AIDS Program</a:t>
            </a:r>
            <a:r>
              <a:rPr lang="th-TH" sz="1600"/>
              <a:t> (</a:t>
            </a:r>
            <a:r>
              <a:rPr lang="en-US" sz="1600"/>
              <a:t>NAP</a:t>
            </a:r>
            <a:r>
              <a:rPr lang="th-TH" sz="1600"/>
              <a:t>.) </a:t>
            </a:r>
            <a:r>
              <a:rPr lang="en-US" sz="1600"/>
              <a:t>By Nap Hosp.</a:t>
            </a:r>
            <a:endParaRPr lang="th-TH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th-TH" b="1" dirty="0" smtClean="0">
                <a:solidFill>
                  <a:schemeClr val="accent6">
                    <a:lumMod val="75000"/>
                  </a:schemeClr>
                </a:solidFill>
              </a:rPr>
              <a:t>วิเคราะห์สาเหตุปัญหา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th-TH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การวินิจฉัยและรักษาผู้ติดเชื้อ 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HIV/TB</a:t>
            </a:r>
            <a:r>
              <a:rPr lang="th-TH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ล่าช้า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th-TH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610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6862464" cy="940966"/>
          </a:xfrm>
        </p:spPr>
        <p:txBody>
          <a:bodyPr>
            <a:normAutofit/>
          </a:bodyPr>
          <a:lstStyle/>
          <a:p>
            <a:r>
              <a:rPr lang="th-TH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Niramit AS" panose="02000506000000020004" pitchFamily="2" charset="-34"/>
              </a:rPr>
              <a:t>การวัดผลและผลของการเปลี่ยนแปลง </a:t>
            </a:r>
            <a:endParaRPr lang="th-TH" sz="4000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85374770"/>
              </p:ext>
            </p:extLst>
          </p:nvPr>
        </p:nvGraphicFramePr>
        <p:xfrm>
          <a:off x="152400" y="1371600"/>
          <a:ext cx="8632578" cy="4934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118"/>
                <a:gridCol w="849106"/>
                <a:gridCol w="750976"/>
                <a:gridCol w="734959"/>
                <a:gridCol w="1344419"/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th-TH" sz="2000" b="1" dirty="0" smtClean="0">
                        <a:latin typeface="+mj-lt"/>
                        <a:cs typeface="+mj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ปีงบประมาณ</a:t>
                      </a:r>
                      <a:endParaRPr lang="th-TH" sz="2000" b="1" dirty="0">
                        <a:latin typeface="+mj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 smtClean="0">
                        <a:latin typeface="+mj-lt"/>
                        <a:cs typeface="+mj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2555</a:t>
                      </a:r>
                    </a:p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เก่า/ใหม่</a:t>
                      </a:r>
                      <a:endParaRPr lang="th-TH" sz="2000" b="1" dirty="0">
                        <a:latin typeface="+mj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 smtClean="0">
                        <a:latin typeface="+mj-lt"/>
                        <a:cs typeface="+mj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2556</a:t>
                      </a:r>
                      <a:endParaRPr lang="th-TH" sz="2000" b="1" dirty="0">
                        <a:latin typeface="+mj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 smtClean="0">
                        <a:latin typeface="+mj-lt"/>
                        <a:cs typeface="+mj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2557</a:t>
                      </a:r>
                      <a:endParaRPr lang="th-TH" sz="2000" b="1" dirty="0">
                        <a:latin typeface="+mj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    </a:t>
                      </a:r>
                    </a:p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2558</a:t>
                      </a:r>
                    </a:p>
                    <a:p>
                      <a:pPr algn="ctr"/>
                      <a:r>
                        <a:rPr lang="th-TH" sz="2000" b="1" dirty="0" err="1" smtClean="0">
                          <a:latin typeface="+mj-lt"/>
                          <a:cs typeface="+mj-cs"/>
                        </a:rPr>
                        <a:t>ต.ค</a:t>
                      </a:r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 57-</a:t>
                      </a:r>
                      <a:r>
                        <a:rPr lang="th-TH" sz="2000" b="1" dirty="0" err="1" smtClean="0">
                          <a:latin typeface="+mj-lt"/>
                          <a:cs typeface="+mj-cs"/>
                        </a:rPr>
                        <a:t>เม.ย</a:t>
                      </a:r>
                      <a:r>
                        <a:rPr lang="th-TH" sz="2000" b="1" baseline="0" dirty="0" smtClean="0">
                          <a:latin typeface="+mj-lt"/>
                          <a:cs typeface="+mj-cs"/>
                        </a:rPr>
                        <a:t> </a:t>
                      </a:r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.58</a:t>
                      </a:r>
                    </a:p>
                    <a:p>
                      <a:pPr algn="ctr"/>
                      <a:endParaRPr lang="th-TH" sz="2000" b="1" dirty="0">
                        <a:latin typeface="+mj-lt"/>
                        <a:cs typeface="+mj-cs"/>
                      </a:endParaRPr>
                    </a:p>
                  </a:txBody>
                  <a:tcPr/>
                </a:tc>
              </a:tr>
              <a:tr h="11723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j-cs"/>
                        </a:rPr>
                        <a:t> </a:t>
                      </a:r>
                      <a:r>
                        <a:rPr lang="en-US" sz="2000" b="1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j-cs"/>
                        </a:rPr>
                        <a:t>HIV </a:t>
                      </a:r>
                      <a:r>
                        <a:rPr lang="th-TH" sz="2000" b="1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j-cs"/>
                        </a:rPr>
                        <a:t> </a:t>
                      </a:r>
                      <a:r>
                        <a:rPr lang="en-US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j-cs"/>
                        </a:rPr>
                        <a:t>: </a:t>
                      </a:r>
                      <a:r>
                        <a:rPr lang="th-TH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j-cs"/>
                        </a:rPr>
                        <a:t>จำนวนผู้ติดเชื้อ</a:t>
                      </a:r>
                      <a:r>
                        <a:rPr lang="th-TH" sz="2000" b="1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j-cs"/>
                        </a:rPr>
                        <a:t> </a:t>
                      </a:r>
                      <a:r>
                        <a:rPr lang="en-US" sz="2000" b="1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j-cs"/>
                        </a:rPr>
                        <a:t>HIV </a:t>
                      </a:r>
                      <a:r>
                        <a:rPr lang="th-TH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j-cs"/>
                        </a:rPr>
                        <a:t>ที่ขึ้นทะเบียนการรักษาในปี </a:t>
                      </a:r>
                      <a:endParaRPr lang="th-TH" sz="2000" b="1" i="0" u="none" strike="noStrike" dirty="0" smtClean="0">
                        <a:solidFill>
                          <a:srgbClr val="C00000"/>
                        </a:solidFill>
                        <a:effectLst/>
                        <a:latin typeface="+mj-lt"/>
                        <a:cs typeface="+mj-cs"/>
                      </a:endParaRP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dirty="0" smtClean="0">
                          <a:effectLst/>
                          <a:latin typeface="+mj-lt"/>
                          <a:cs typeface="+mj-cs"/>
                        </a:rPr>
                        <a:t>1. ผู้ติดเชื้อ</a:t>
                      </a:r>
                      <a:r>
                        <a:rPr lang="th-TH" sz="2000" b="1" u="none" strike="noStrike" baseline="0" dirty="0" smtClean="0">
                          <a:effectLst/>
                          <a:latin typeface="+mj-lt"/>
                          <a:cs typeface="+mj-cs"/>
                        </a:rPr>
                        <a:t> </a:t>
                      </a:r>
                      <a:r>
                        <a:rPr lang="en-US" sz="2000" b="1" u="none" strike="noStrike" baseline="0" dirty="0" smtClean="0">
                          <a:effectLst/>
                          <a:latin typeface="+mj-lt"/>
                          <a:cs typeface="+mj-cs"/>
                        </a:rPr>
                        <a:t>HIV </a:t>
                      </a:r>
                      <a:r>
                        <a:rPr lang="th-TH" sz="2000" b="1" u="none" strike="noStrike" dirty="0" smtClean="0">
                          <a:effectLst/>
                          <a:latin typeface="+mj-lt"/>
                          <a:cs typeface="+mj-cs"/>
                        </a:rPr>
                        <a:t>ที่ขึ้นทะเบียนได้รับการตรวจคัดกรองวัณโรค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dirty="0" smtClean="0">
                          <a:effectLst/>
                          <a:latin typeface="+mj-lt"/>
                          <a:cs typeface="+mj-cs"/>
                        </a:rPr>
                        <a:t> (รายใหม่ </a:t>
                      </a:r>
                      <a:r>
                        <a:rPr lang="en-US" sz="2000" b="1" u="none" strike="noStrike" dirty="0" smtClean="0">
                          <a:effectLst/>
                          <a:latin typeface="+mj-lt"/>
                          <a:cs typeface="+mj-cs"/>
                        </a:rPr>
                        <a:t>CXR+</a:t>
                      </a:r>
                      <a:r>
                        <a:rPr lang="th-TH" sz="2000" b="1" u="none" strike="noStrike" dirty="0" smtClean="0">
                          <a:effectLst/>
                          <a:latin typeface="+mj-lt"/>
                          <a:cs typeface="+mj-cs"/>
                        </a:rPr>
                        <a:t>ซักประวัติทุกราย รายเก่าซักประวัติทุกครั้งที่มารพ.) </a:t>
                      </a:r>
                      <a:endParaRPr lang="th-TH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FF0000"/>
                          </a:solidFill>
                          <a:latin typeface="+mj-lt"/>
                          <a:cs typeface="+mj-cs"/>
                        </a:rPr>
                        <a:t>1397/80</a:t>
                      </a:r>
                    </a:p>
                    <a:p>
                      <a:pPr algn="ctr"/>
                      <a:endParaRPr lang="th-TH" sz="2000" b="1" dirty="0" smtClean="0">
                        <a:solidFill>
                          <a:srgbClr val="FF0000"/>
                        </a:solidFill>
                        <a:latin typeface="+mj-lt"/>
                        <a:cs typeface="+mj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+mj-lt"/>
                          <a:cs typeface="+mj-cs"/>
                        </a:rPr>
                        <a:t>1397/80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FF0000"/>
                          </a:solidFill>
                          <a:latin typeface="+mj-lt"/>
                          <a:cs typeface="+mj-cs"/>
                        </a:rPr>
                        <a:t>1457/90</a:t>
                      </a:r>
                    </a:p>
                    <a:p>
                      <a:pPr algn="ctr"/>
                      <a:endParaRPr lang="th-TH" sz="2000" b="1" dirty="0" smtClean="0">
                        <a:solidFill>
                          <a:srgbClr val="FF0000"/>
                        </a:solidFill>
                        <a:latin typeface="+mj-lt"/>
                        <a:cs typeface="+mj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+mj-lt"/>
                          <a:cs typeface="+mj-cs"/>
                        </a:rPr>
                        <a:t>1457/90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FF0000"/>
                          </a:solidFill>
                          <a:latin typeface="+mj-lt"/>
                          <a:cs typeface="+mj-cs"/>
                        </a:rPr>
                        <a:t>1542/55</a:t>
                      </a:r>
                    </a:p>
                    <a:p>
                      <a:pPr algn="ctr"/>
                      <a:endParaRPr lang="th-TH" sz="2000" b="1" dirty="0" smtClean="0">
                        <a:solidFill>
                          <a:srgbClr val="FF0000"/>
                        </a:solidFill>
                        <a:latin typeface="+mj-lt"/>
                        <a:cs typeface="+mj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+mj-lt"/>
                          <a:cs typeface="+mj-cs"/>
                        </a:rPr>
                        <a:t>1542/55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FF0000"/>
                          </a:solidFill>
                          <a:latin typeface="+mj-lt"/>
                          <a:cs typeface="+mj-cs"/>
                        </a:rPr>
                        <a:t>1612/34</a:t>
                      </a:r>
                    </a:p>
                    <a:p>
                      <a:pPr algn="ctr"/>
                      <a:endParaRPr lang="th-TH" sz="2000" b="1" dirty="0" smtClean="0">
                        <a:solidFill>
                          <a:srgbClr val="FF0000"/>
                        </a:solidFill>
                        <a:latin typeface="+mj-lt"/>
                        <a:cs typeface="+mj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+mj-lt"/>
                          <a:cs typeface="+mj-cs"/>
                        </a:rPr>
                        <a:t>1612/34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170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dirty="0" smtClean="0">
                          <a:effectLst/>
                          <a:latin typeface="+mj-lt"/>
                          <a:cs typeface="+mj-cs"/>
                        </a:rPr>
                        <a:t>2. ผู้ติดเชื้อ</a:t>
                      </a:r>
                      <a:r>
                        <a:rPr lang="th-TH" sz="2000" b="1" u="none" strike="noStrike" baseline="0" dirty="0" smtClean="0">
                          <a:effectLst/>
                          <a:latin typeface="+mj-lt"/>
                          <a:cs typeface="+mj-cs"/>
                        </a:rPr>
                        <a:t> </a:t>
                      </a:r>
                      <a:r>
                        <a:rPr lang="en-US" sz="2000" b="1" u="none" strike="noStrike" baseline="0" dirty="0" smtClean="0">
                          <a:effectLst/>
                          <a:latin typeface="+mj-lt"/>
                          <a:cs typeface="+mj-cs"/>
                        </a:rPr>
                        <a:t>HIV </a:t>
                      </a:r>
                      <a:r>
                        <a:rPr lang="th-TH" sz="2000" b="1" u="none" strike="noStrike" dirty="0" smtClean="0">
                          <a:effectLst/>
                          <a:latin typeface="+mj-lt"/>
                          <a:cs typeface="+mj-cs"/>
                        </a:rPr>
                        <a:t>ที่ขึ้นทะเบียนได้รับการตรวจคัดกรองวัณโรค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dirty="0" smtClean="0">
                          <a:effectLst/>
                          <a:latin typeface="+mj-lt"/>
                          <a:cs typeface="+mj-cs"/>
                        </a:rPr>
                        <a:t>พบป่วยวัณโรค(รายใหม่ + รายเก่า ) </a:t>
                      </a:r>
                      <a:endParaRPr lang="th-TH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22</a:t>
                      </a:r>
                      <a:endParaRPr lang="th-TH" sz="2000" b="1" dirty="0"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13</a:t>
                      </a:r>
                      <a:endParaRPr lang="th-TH" sz="2000" b="1" dirty="0"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27</a:t>
                      </a:r>
                      <a:endParaRPr lang="th-TH" sz="2000" b="1" dirty="0"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8</a:t>
                      </a:r>
                      <a:endParaRPr lang="th-TH" sz="2000" b="1" dirty="0"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170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solidFill>
                            <a:srgbClr val="7030A0"/>
                          </a:solidFill>
                          <a:effectLst/>
                          <a:latin typeface="+mj-lt"/>
                          <a:cs typeface="+mj-cs"/>
                        </a:rPr>
                        <a:t>TB</a:t>
                      </a:r>
                      <a:r>
                        <a:rPr lang="en-US" sz="2000" b="1" u="none" strike="noStrike" baseline="0" dirty="0" smtClean="0">
                          <a:solidFill>
                            <a:srgbClr val="7030A0"/>
                          </a:solidFill>
                          <a:effectLst/>
                          <a:latin typeface="+mj-lt"/>
                          <a:cs typeface="+mj-cs"/>
                        </a:rPr>
                        <a:t> </a:t>
                      </a:r>
                      <a:r>
                        <a:rPr lang="en-US" sz="2000" b="1" u="none" strike="noStrike" dirty="0" smtClean="0">
                          <a:solidFill>
                            <a:srgbClr val="7030A0"/>
                          </a:solidFill>
                          <a:effectLst/>
                          <a:latin typeface="+mj-lt"/>
                          <a:cs typeface="+mj-cs"/>
                        </a:rPr>
                        <a:t>: </a:t>
                      </a:r>
                      <a:r>
                        <a:rPr lang="th-TH" sz="2000" b="1" u="none" strike="noStrike" dirty="0" smtClean="0">
                          <a:solidFill>
                            <a:srgbClr val="7030A0"/>
                          </a:solidFill>
                          <a:effectLst/>
                          <a:latin typeface="+mj-lt"/>
                          <a:cs typeface="+mj-cs"/>
                        </a:rPr>
                        <a:t>จำนวนผู้ป่วยวัณโรคที่ขึ้นทะเบียนการรักษาในปี </a:t>
                      </a:r>
                      <a:endParaRPr lang="th-TH" sz="2000" b="1" i="0" u="none" strike="noStrike" dirty="0" smtClean="0">
                        <a:solidFill>
                          <a:srgbClr val="7030A0"/>
                        </a:solidFill>
                        <a:effectLst/>
                        <a:latin typeface="+mj-lt"/>
                        <a:cs typeface="+mj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dirty="0" smtClean="0">
                          <a:effectLst/>
                          <a:latin typeface="+mj-lt"/>
                          <a:cs typeface="+mj-cs"/>
                        </a:rPr>
                        <a:t>1. ร้อยละผู้ป่วยวัณโรคที่ขึ้นทะเบียนการรักษาได้รับตรวจเลือด</a:t>
                      </a:r>
                      <a:r>
                        <a:rPr lang="th-TH" sz="2000" b="1" u="none" strike="noStrike" baseline="0" dirty="0" smtClean="0">
                          <a:effectLst/>
                          <a:latin typeface="+mj-lt"/>
                          <a:cs typeface="+mj-cs"/>
                        </a:rPr>
                        <a:t> </a:t>
                      </a:r>
                      <a:r>
                        <a:rPr lang="en-US" sz="2000" b="1" u="none" strike="noStrike" baseline="0" dirty="0" smtClean="0">
                          <a:effectLst/>
                          <a:latin typeface="+mj-lt"/>
                          <a:cs typeface="+mj-cs"/>
                        </a:rPr>
                        <a:t>HIV </a:t>
                      </a:r>
                      <a:endParaRPr lang="th-TH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82</a:t>
                      </a:r>
                      <a:endParaRPr lang="th-TH" sz="2000" b="1" dirty="0"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86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83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93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170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dirty="0" smtClean="0">
                          <a:effectLst/>
                          <a:latin typeface="+mj-lt"/>
                          <a:cs typeface="+mj-cs"/>
                        </a:rPr>
                        <a:t>2. ร้อยละผู้ป่วยวัณโรคที่ขึ้นทะเบียนการรักษาพบติดเชื้อ</a:t>
                      </a:r>
                      <a:r>
                        <a:rPr lang="en-US" sz="2000" b="1" u="none" strike="noStrike" baseline="0" dirty="0" smtClean="0">
                          <a:effectLst/>
                          <a:latin typeface="+mj-lt"/>
                          <a:cs typeface="+mj-cs"/>
                        </a:rPr>
                        <a:t>HIV</a:t>
                      </a:r>
                      <a:endParaRPr lang="en-US" sz="2000" b="1" u="none" strike="noStrike" dirty="0" smtClean="0">
                        <a:effectLst/>
                        <a:latin typeface="+mj-lt"/>
                        <a:cs typeface="+mj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+mj-lt"/>
                          <a:cs typeface="+mj-cs"/>
                        </a:rPr>
                        <a:t>(</a:t>
                      </a:r>
                      <a:r>
                        <a:rPr lang="th-TH" sz="2000" b="1" u="none" strike="noStrike" dirty="0" smtClean="0">
                          <a:effectLst/>
                          <a:latin typeface="+mj-lt"/>
                          <a:cs typeface="+mj-cs"/>
                        </a:rPr>
                        <a:t>คิดร้อยละต่อผู้ป่วยทั้งหมด)</a:t>
                      </a:r>
                      <a:endParaRPr lang="th-TH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21</a:t>
                      </a:r>
                      <a:endParaRPr lang="th-TH" sz="2000" b="1" dirty="0">
                        <a:latin typeface="+mj-lt"/>
                        <a:cs typeface="+mj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14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25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j-cs"/>
                        </a:rPr>
                        <a:t>8.6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8205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291469" cy="926976"/>
          </a:xfrm>
        </p:spPr>
        <p:txBody>
          <a:bodyPr/>
          <a:lstStyle/>
          <a:p>
            <a:r>
              <a:rPr lang="th-TH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การวัดผลและผลของการเปลี่ยนแปลง </a:t>
            </a:r>
            <a:endParaRPr lang="th-TH" dirty="0"/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71465120"/>
              </p:ext>
            </p:extLst>
          </p:nvPr>
        </p:nvGraphicFramePr>
        <p:xfrm>
          <a:off x="359025" y="1066800"/>
          <a:ext cx="8251575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3975"/>
                <a:gridCol w="914400"/>
                <a:gridCol w="914400"/>
                <a:gridCol w="838200"/>
                <a:gridCol w="990600"/>
              </a:tblGrid>
              <a:tr h="869194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latin typeface="+mj-lt"/>
                          <a:cs typeface="+mn-cs"/>
                        </a:rPr>
                        <a:t>ปีงบประมาณ</a:t>
                      </a:r>
                      <a:endParaRPr lang="th-TH" sz="2400" b="1" dirty="0"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+mj-lt"/>
                          <a:cs typeface="+mn-cs"/>
                        </a:rPr>
                        <a:t>2555</a:t>
                      </a:r>
                      <a:endParaRPr lang="th-TH" sz="2400" b="1" dirty="0"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+mj-lt"/>
                          <a:cs typeface="+mn-cs"/>
                        </a:rPr>
                        <a:t>2556</a:t>
                      </a:r>
                      <a:endParaRPr lang="th-TH" sz="2400" b="1" dirty="0"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latin typeface="+mj-lt"/>
                          <a:cs typeface="+mn-cs"/>
                        </a:rPr>
                        <a:t>2557</a:t>
                      </a:r>
                      <a:endParaRPr lang="th-TH" sz="2400" b="1" dirty="0">
                        <a:latin typeface="+mj-lt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err="1" smtClean="0">
                          <a:latin typeface="+mj-lt"/>
                          <a:cs typeface="+mn-cs"/>
                        </a:rPr>
                        <a:t>ต.ค</a:t>
                      </a:r>
                      <a:r>
                        <a:rPr lang="th-TH" sz="2400" b="1" dirty="0" smtClean="0">
                          <a:latin typeface="+mj-lt"/>
                          <a:cs typeface="+mn-cs"/>
                        </a:rPr>
                        <a:t> 57-</a:t>
                      </a:r>
                      <a:r>
                        <a:rPr lang="th-TH" sz="2400" b="1" dirty="0" err="1" smtClean="0">
                          <a:latin typeface="+mj-lt"/>
                          <a:cs typeface="+mn-cs"/>
                        </a:rPr>
                        <a:t>เม.ย</a:t>
                      </a:r>
                      <a:r>
                        <a:rPr lang="th-TH" sz="2400" b="1" baseline="0" dirty="0" smtClean="0">
                          <a:latin typeface="+mj-lt"/>
                          <a:cs typeface="+mn-cs"/>
                        </a:rPr>
                        <a:t> </a:t>
                      </a:r>
                      <a:r>
                        <a:rPr lang="th-TH" sz="2400" b="1" dirty="0" smtClean="0">
                          <a:latin typeface="+mj-lt"/>
                          <a:cs typeface="+mn-cs"/>
                        </a:rPr>
                        <a:t>58</a:t>
                      </a:r>
                      <a:endParaRPr lang="th-TH" sz="2400" b="1" dirty="0">
                        <a:latin typeface="+mj-lt"/>
                        <a:cs typeface="+mn-cs"/>
                      </a:endParaRPr>
                    </a:p>
                  </a:txBody>
                  <a:tcPr/>
                </a:tc>
              </a:tr>
              <a:tr h="740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 smtClean="0">
                          <a:solidFill>
                            <a:srgbClr val="C00000"/>
                          </a:solidFill>
                          <a:latin typeface="+mj-lt"/>
                          <a:cs typeface="Angsana New" pitchFamily="18" charset="-34"/>
                        </a:rPr>
                        <a:t>HIV/TB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  <a:cs typeface="+mn-cs"/>
                        </a:rPr>
                        <a:t> : </a:t>
                      </a:r>
                      <a:r>
                        <a:rPr lang="th-TH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n-cs"/>
                        </a:rPr>
                        <a:t>จำนวนผู้ป่วย</a:t>
                      </a:r>
                      <a:r>
                        <a:rPr lang="en-US" sz="2000" b="1" i="0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Angsana New" pitchFamily="18" charset="-34"/>
                        </a:rPr>
                        <a:t>TB/HIV </a:t>
                      </a:r>
                      <a:r>
                        <a:rPr lang="th-TH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n-cs"/>
                        </a:rPr>
                        <a:t>ได้รับการตรวจ </a:t>
                      </a:r>
                      <a:r>
                        <a:rPr lang="en-US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n-cs"/>
                        </a:rPr>
                        <a:t>CD4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n-cs"/>
                        </a:rPr>
                        <a:t>(</a:t>
                      </a:r>
                      <a:r>
                        <a:rPr lang="th-TH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n-cs"/>
                        </a:rPr>
                        <a:t>คิดร้อยละต่อผู้ป่วย </a:t>
                      </a:r>
                      <a:r>
                        <a:rPr lang="en-US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+mj-lt"/>
                          <a:cs typeface="+mn-cs"/>
                        </a:rPr>
                        <a:t>HIV positive)</a:t>
                      </a:r>
                      <a:endParaRPr lang="en-US" sz="2000" b="1" i="0" u="none" strike="noStrike" dirty="0" smtClean="0">
                        <a:solidFill>
                          <a:srgbClr val="C00000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 smtClean="0">
                        <a:latin typeface="+mj-lt"/>
                        <a:cs typeface="+mn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82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 smtClean="0">
                        <a:latin typeface="+mj-lt"/>
                        <a:cs typeface="+mn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92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 smtClean="0">
                        <a:latin typeface="+mj-lt"/>
                        <a:cs typeface="+mn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81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 smtClean="0">
                        <a:latin typeface="+mj-lt"/>
                        <a:cs typeface="+mn-cs"/>
                      </a:endParaRPr>
                    </a:p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100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40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ร้อยละผู้ป่วยวัณโรคและ</a:t>
                      </a:r>
                      <a:r>
                        <a:rPr lang="th-TH" sz="2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เอช</a:t>
                      </a: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ไอวี ได้รับยาต้าน</a:t>
                      </a:r>
                      <a:r>
                        <a:rPr lang="th-TH" sz="2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ไวรัส</a:t>
                      </a: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ตามเกณฑ์การรักษา(คิดต่อจำนวนผู้ป่วย </a:t>
                      </a:r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HIV positive)</a:t>
                      </a:r>
                      <a:endParaRPr lang="en-US" sz="2000" b="1" i="0" u="none" strike="noStrike" dirty="0" smtClean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83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100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86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100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40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ร้อยละผู้ป่วย</a:t>
                      </a:r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TB/HIV</a:t>
                      </a: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ได้รับยาป้องกัน</a:t>
                      </a:r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OIs</a:t>
                      </a:r>
                      <a:r>
                        <a:rPr lang="en-US" sz="20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 </a:t>
                      </a: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ตามเกณฑ์การรักษา</a:t>
                      </a:r>
                      <a:endParaRPr lang="en-US" sz="2000" b="1" i="0" u="none" strike="noStrike" dirty="0" smtClean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86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85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81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63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40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ผู้ป่วยวัณโรคและ</a:t>
                      </a:r>
                      <a:r>
                        <a:rPr lang="th-TH" sz="2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เอช</a:t>
                      </a: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ไอวีได้รับยาต้าน</a:t>
                      </a:r>
                      <a:r>
                        <a:rPr lang="th-TH" sz="2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ไวรัส</a:t>
                      </a: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ภายใน 2-8  อาทิตย์</a:t>
                      </a:r>
                      <a:endParaRPr lang="th-TH" sz="2000" b="1" i="0" u="none" strike="noStrike" dirty="0" smtClean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+mj-lt"/>
                          <a:cs typeface="+mn-cs"/>
                        </a:rPr>
                        <a:t>N/A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85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จำนวนผู้ป่วยวัณโรคและ</a:t>
                      </a:r>
                      <a:r>
                        <a:rPr lang="th-TH" sz="2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เอช</a:t>
                      </a: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ไอวี เสียชีวิตในปีที่ประเมิน</a:t>
                      </a:r>
                      <a:endParaRPr lang="th-TH" sz="2000" b="1" i="0" u="none" strike="noStrike" dirty="0" smtClean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2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62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ค่ามัธย</a:t>
                      </a:r>
                      <a:r>
                        <a:rPr lang="th-TH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ฐานระยะเวลาในการเริ่มยาต้าน</a:t>
                      </a:r>
                      <a:r>
                        <a:rPr lang="th-TH" sz="20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ไวรัส</a:t>
                      </a:r>
                      <a:r>
                        <a:rPr lang="th-TH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 </a:t>
                      </a:r>
                      <a:r>
                        <a:rPr lang="arn-CL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Median time</a:t>
                      </a:r>
                      <a:r>
                        <a:rPr lang="th-TH" sz="2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 </a:t>
                      </a:r>
                      <a:r>
                        <a:rPr lang="arn-CL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(</a:t>
                      </a:r>
                      <a:r>
                        <a:rPr lang="th-TH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วัน)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( ต่ำสุด / สูงสุด 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85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Median CD4 </a:t>
                      </a: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ของผู้ป่วยวัณโรคและ</a:t>
                      </a:r>
                      <a:r>
                        <a:rPr lang="th-TH" sz="2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เอช</a:t>
                      </a:r>
                      <a:r>
                        <a:rPr lang="th-TH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+mn-cs"/>
                        </a:rPr>
                        <a:t>ไอวี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th-TH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151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+mj-lt"/>
                          <a:cs typeface="+mn-cs"/>
                        </a:rPr>
                        <a:t>109</a:t>
                      </a:r>
                      <a:endParaRPr lang="th-TH" sz="2000" b="1" dirty="0">
                        <a:latin typeface="+mj-lt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5310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458200" cy="1143000"/>
          </a:xfrm>
        </p:spPr>
        <p:txBody>
          <a:bodyPr>
            <a:normAutofit/>
          </a:bodyPr>
          <a:lstStyle/>
          <a:p>
            <a:r>
              <a:rPr lang="th-TH" sz="3600" b="1" dirty="0">
                <a:solidFill>
                  <a:srgbClr val="002060"/>
                </a:solidFill>
              </a:rPr>
              <a:t>กระบวนการพัฒนาเพื่อให้ได้มาซึ่งคุณภาพ / กิจกรรมพัฒนา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295400"/>
            <a:ext cx="8077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/>
              <a:t>1.</a:t>
            </a: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ทบทวนสถานการณ์วัณโรคและโรคเอดส์</a:t>
            </a:r>
          </a:p>
          <a:p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2.ประชุมทีม และแต่งตั้งคณะกรรมการการดำเนินงานวัณโรคและโรคเอดส์</a:t>
            </a:r>
          </a:p>
          <a:p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3. ทบทวนแนวทางการดูแลรักษาผู้ติดเชื้อ </a:t>
            </a:r>
            <a:r>
              <a:rPr lang="th-TH" sz="2800" b="1" dirty="0" err="1" smtClean="0">
                <a:solidFill>
                  <a:schemeClr val="accent1">
                    <a:lumMod val="75000"/>
                  </a:schemeClr>
                </a:solidFill>
              </a:rPr>
              <a:t>เอช</a:t>
            </a: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ไอวีและผู้ป่วยวัณโรค </a:t>
            </a:r>
          </a:p>
          <a:p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4. วิเคราะห์หาสาเหตุของปัญหา  ผู้ติดเชื้อ</a:t>
            </a:r>
            <a:r>
              <a:rPr lang="th-TH" sz="2800" b="1" dirty="0" err="1" smtClean="0">
                <a:solidFill>
                  <a:schemeClr val="accent1">
                    <a:lumMod val="75000"/>
                  </a:schemeClr>
                </a:solidFill>
              </a:rPr>
              <a:t>เอช</a:t>
            </a: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ไอวีที่ป่วยเป็นวัณโรค ได้รับการวินิจฉัยและรักษา ล่าช้า</a:t>
            </a:r>
          </a:p>
          <a:p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5. จัดทำแนวทางการคัดกรอง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HIV </a:t>
            </a: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ในผู้ป่วยวัณโรค</a:t>
            </a:r>
          </a:p>
          <a:p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6. ปรับปรุงระบบการตรวจและรายงานผลทางห้องปฏิบัติการ ยึดหลัก </a:t>
            </a:r>
            <a:endParaRPr lang="en-U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same day result </a:t>
            </a:r>
          </a:p>
          <a:p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7. พัฒนาศักยภาพผู้ให้คำปรึกษา </a:t>
            </a:r>
          </a:p>
          <a:p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8. </a:t>
            </a:r>
            <a:r>
              <a:rPr lang="th-TH" sz="2800" b="1" dirty="0" err="1" smtClean="0">
                <a:solidFill>
                  <a:schemeClr val="accent1">
                    <a:lumMod val="75000"/>
                  </a:schemeClr>
                </a:solidFill>
              </a:rPr>
              <a:t>บูรณา</a:t>
            </a: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การ ระบบบริการ  คลินิก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HIV </a:t>
            </a: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และ คลินิก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TB </a:t>
            </a:r>
            <a:endParaRPr lang="th-TH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</a:rPr>
              <a:t>9. ติดตามผลการดำเนินงาน </a:t>
            </a:r>
          </a:p>
          <a:p>
            <a:r>
              <a:rPr lang="th-TH" sz="2400" b="1" dirty="0" smtClean="0"/>
              <a:t> 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xmlns="" val="13665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solidFill>
                  <a:srgbClr val="002060"/>
                </a:solidFill>
              </a:rPr>
              <a:t>บทเรียนที่ได้รับ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Same day Result </a:t>
            </a:r>
            <a:r>
              <a:rPr lang="th-TH" b="1" dirty="0" smtClean="0">
                <a:solidFill>
                  <a:srgbClr val="0070C0"/>
                </a:solidFill>
              </a:rPr>
              <a:t>ทำให้ผู้ป่วยได้รับการวินิจฉัย รักษาได้เร็วขึ้น</a:t>
            </a:r>
          </a:p>
          <a:p>
            <a:r>
              <a:rPr lang="th-TH" b="1" dirty="0" smtClean="0">
                <a:solidFill>
                  <a:srgbClr val="0070C0"/>
                </a:solidFill>
              </a:rPr>
              <a:t>แนวทางปฏิบัติที่ชัดเจน ช่วยให้การคัดกรอง ครอบคลุมมากขึ้น ลดอัตราการเจ็บป่วยและอัตราการตายได้ </a:t>
            </a:r>
          </a:p>
          <a:p>
            <a:r>
              <a:rPr lang="th-TH" b="1" dirty="0" smtClean="0">
                <a:solidFill>
                  <a:srgbClr val="0070C0"/>
                </a:solidFill>
              </a:rPr>
              <a:t>การบูร</a:t>
            </a:r>
            <a:r>
              <a:rPr lang="th-TH" b="1" dirty="0" err="1" smtClean="0">
                <a:solidFill>
                  <a:srgbClr val="0070C0"/>
                </a:solidFill>
              </a:rPr>
              <a:t>ณา</a:t>
            </a:r>
            <a:r>
              <a:rPr lang="th-TH" b="1" dirty="0" smtClean="0">
                <a:solidFill>
                  <a:srgbClr val="0070C0"/>
                </a:solidFill>
              </a:rPr>
              <a:t>การ งาน </a:t>
            </a:r>
            <a:r>
              <a:rPr lang="en-US" b="1" dirty="0" smtClean="0">
                <a:solidFill>
                  <a:srgbClr val="0070C0"/>
                </a:solidFill>
              </a:rPr>
              <a:t>HIV/TB </a:t>
            </a:r>
            <a:r>
              <a:rPr lang="th-TH" b="1" dirty="0" smtClean="0">
                <a:solidFill>
                  <a:srgbClr val="0070C0"/>
                </a:solidFill>
              </a:rPr>
              <a:t>เข้าด้วยกัน ทำให้การดำเนินงาน สะดวก รวดเร็วขึ้น </a:t>
            </a:r>
          </a:p>
          <a:p>
            <a:r>
              <a:rPr lang="th-TH" b="1" dirty="0" smtClean="0">
                <a:solidFill>
                  <a:srgbClr val="0070C0"/>
                </a:solidFill>
              </a:rPr>
              <a:t>การติดเชื้อ </a:t>
            </a:r>
            <a:r>
              <a:rPr lang="en-US" b="1" dirty="0" smtClean="0">
                <a:solidFill>
                  <a:srgbClr val="0070C0"/>
                </a:solidFill>
              </a:rPr>
              <a:t>Tb </a:t>
            </a:r>
            <a:r>
              <a:rPr lang="th-TH" b="1" dirty="0" smtClean="0">
                <a:solidFill>
                  <a:srgbClr val="0070C0"/>
                </a:solidFill>
              </a:rPr>
              <a:t>ในผู้ป่วย </a:t>
            </a:r>
            <a:r>
              <a:rPr lang="en-US" b="1" dirty="0" smtClean="0">
                <a:solidFill>
                  <a:srgbClr val="0070C0"/>
                </a:solidFill>
              </a:rPr>
              <a:t>HIV </a:t>
            </a:r>
            <a:r>
              <a:rPr lang="th-TH" b="1" dirty="0" smtClean="0">
                <a:solidFill>
                  <a:srgbClr val="0070C0"/>
                </a:solidFill>
              </a:rPr>
              <a:t>สามารถเกิดขึ้นได้ในผู้ป่วยที่มี </a:t>
            </a:r>
            <a:r>
              <a:rPr lang="en-US" b="1" dirty="0" smtClean="0">
                <a:solidFill>
                  <a:srgbClr val="0070C0"/>
                </a:solidFill>
              </a:rPr>
              <a:t>CD4 </a:t>
            </a:r>
            <a:r>
              <a:rPr lang="th-TH" b="1" dirty="0" smtClean="0">
                <a:solidFill>
                  <a:srgbClr val="0070C0"/>
                </a:solidFill>
              </a:rPr>
              <a:t>ทุกระดับ</a:t>
            </a:r>
          </a:p>
          <a:p>
            <a:r>
              <a:rPr lang="th-TH" b="1" dirty="0" smtClean="0">
                <a:solidFill>
                  <a:srgbClr val="0070C0"/>
                </a:solidFill>
              </a:rPr>
              <a:t>การเริ่มยา </a:t>
            </a:r>
            <a:r>
              <a:rPr lang="en-US" b="1" dirty="0" smtClean="0">
                <a:solidFill>
                  <a:srgbClr val="0070C0"/>
                </a:solidFill>
              </a:rPr>
              <a:t>ARV </a:t>
            </a:r>
            <a:r>
              <a:rPr lang="th-TH" b="1" dirty="0" smtClean="0">
                <a:solidFill>
                  <a:srgbClr val="0070C0"/>
                </a:solidFill>
              </a:rPr>
              <a:t>และ </a:t>
            </a:r>
            <a:r>
              <a:rPr lang="en-US" b="1" dirty="0" smtClean="0">
                <a:solidFill>
                  <a:srgbClr val="0070C0"/>
                </a:solidFill>
              </a:rPr>
              <a:t>anti Tb </a:t>
            </a:r>
            <a:r>
              <a:rPr lang="th-TH" b="1" dirty="0" smtClean="0">
                <a:solidFill>
                  <a:srgbClr val="0070C0"/>
                </a:solidFill>
              </a:rPr>
              <a:t>ได้เร็วสามารถลดอัตราการเจ็บป่วยและฟื้นฟูสภาพผู้ป่วย เข้าสู่สภาวะปกติ ได้เร็ว 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800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Angsana New"/>
        <a:ea typeface=""/>
        <a:cs typeface="Angsana New"/>
      </a:majorFont>
      <a:minorFont>
        <a:latin typeface="Angsana New"/>
        <a:ea typeface=""/>
        <a:cs typeface="Cordi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695</Words>
  <Application>Microsoft Office PowerPoint</Application>
  <PresentationFormat>นำเสนอทางหน้าจอ (4:3)</PresentationFormat>
  <Paragraphs>164</Paragraphs>
  <Slides>10</Slides>
  <Notes>2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10</vt:i4>
      </vt:variant>
    </vt:vector>
  </HeadingPairs>
  <TitlesOfParts>
    <vt:vector size="12" baseType="lpstr">
      <vt:lpstr>Office Theme</vt:lpstr>
      <vt:lpstr>Worksheet</vt:lpstr>
      <vt:lpstr>ภาพนิ่ง 1</vt:lpstr>
      <vt:lpstr>ภาพนิ่ง 2</vt:lpstr>
      <vt:lpstr>บริบท / ภาพรวม / สภาพปัญหา</vt:lpstr>
      <vt:lpstr> จำนวนผู้ป่วยเอชไอวีผู้ใหญ่ที่ลงทะเบียนรับบริการในโรงพยาบาลเชียงคำ  ตั้งแต่ปี 2548 - 2558 </vt:lpstr>
      <vt:lpstr>ภาพนิ่ง 5</vt:lpstr>
      <vt:lpstr>การวัดผลและผลของการเปลี่ยนแปลง </vt:lpstr>
      <vt:lpstr>การวัดผลและผลของการเปลี่ยนแปลง </vt:lpstr>
      <vt:lpstr>กระบวนการพัฒนาเพื่อให้ได้มาซึ่งคุณภาพ / กิจกรรมพัฒนา</vt:lpstr>
      <vt:lpstr>บทเรียนที่ได้รับ</vt:lpstr>
      <vt:lpstr>ประเด็นการพัฒนาต่อเนื่อง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โรงพยาบาล</dc:title>
  <dc:creator>Akechittra Sukkul</dc:creator>
  <cp:lastModifiedBy>Compaq</cp:lastModifiedBy>
  <cp:revision>33</cp:revision>
  <dcterms:created xsi:type="dcterms:W3CDTF">2015-05-07T05:00:35Z</dcterms:created>
  <dcterms:modified xsi:type="dcterms:W3CDTF">2015-05-31T01:30:44Z</dcterms:modified>
</cp:coreProperties>
</file>